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90743f2ec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90743f2ec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dk1"/>
                </a:solidFill>
              </a:rPr>
              <a:t>Example of a KRI from OpsDog.com</a:t>
            </a:r>
            <a:endParaRPr b="1" sz="1200">
              <a:solidFill>
                <a:schemeClr val="dk1"/>
              </a:solidFill>
            </a:endParaRPr>
          </a:p>
          <a:p>
            <a:pPr indent="-304800" lvl="0" marL="698500" rtl="0" algn="l">
              <a:lnSpc>
                <a:spcPct val="115000"/>
              </a:lnSpc>
              <a:spcBef>
                <a:spcPts val="0"/>
              </a:spcBef>
              <a:spcAft>
                <a:spcPts val="0"/>
              </a:spcAft>
              <a:buClr>
                <a:schemeClr val="dk1"/>
              </a:buClr>
              <a:buSzPts val="1200"/>
              <a:buChar char="●"/>
            </a:pPr>
            <a:r>
              <a:rPr b="1" lang="en-GB" sz="1200">
                <a:solidFill>
                  <a:schemeClr val="dk1"/>
                </a:solidFill>
              </a:rPr>
              <a:t>Type of Risk</a:t>
            </a:r>
            <a:r>
              <a:rPr lang="en-GB" sz="1200">
                <a:solidFill>
                  <a:schemeClr val="dk1"/>
                </a:solidFill>
              </a:rPr>
              <a:t> – Liquidity Risks</a:t>
            </a:r>
            <a:endParaRPr sz="1200">
              <a:solidFill>
                <a:schemeClr val="dk1"/>
              </a:solidFill>
            </a:endParaRPr>
          </a:p>
          <a:p>
            <a:pPr indent="-304800" lvl="0" marL="698500" rtl="0" algn="l">
              <a:lnSpc>
                <a:spcPct val="115000"/>
              </a:lnSpc>
              <a:spcBef>
                <a:spcPts val="0"/>
              </a:spcBef>
              <a:spcAft>
                <a:spcPts val="0"/>
              </a:spcAft>
              <a:buClr>
                <a:schemeClr val="dk1"/>
              </a:buClr>
              <a:buSzPts val="1200"/>
              <a:buChar char="●"/>
            </a:pPr>
            <a:r>
              <a:rPr b="1" lang="en-GB" sz="1200">
                <a:solidFill>
                  <a:schemeClr val="dk1"/>
                </a:solidFill>
              </a:rPr>
              <a:t>Definition</a:t>
            </a:r>
            <a:r>
              <a:rPr lang="en-GB" sz="1200">
                <a:solidFill>
                  <a:schemeClr val="dk1"/>
                </a:solidFill>
              </a:rPr>
              <a:t> – A measure of the organization’s current liquidity, expressed as a ratio of total current liquid and illiquid assets to current liabilities</a:t>
            </a:r>
            <a:endParaRPr sz="1200">
              <a:solidFill>
                <a:schemeClr val="dk1"/>
              </a:solidFill>
            </a:endParaRPr>
          </a:p>
          <a:p>
            <a:pPr indent="-304800" lvl="0" marL="698500" rtl="0" algn="l">
              <a:lnSpc>
                <a:spcPct val="115000"/>
              </a:lnSpc>
              <a:spcBef>
                <a:spcPts val="0"/>
              </a:spcBef>
              <a:spcAft>
                <a:spcPts val="0"/>
              </a:spcAft>
              <a:buClr>
                <a:schemeClr val="dk1"/>
              </a:buClr>
              <a:buSzPts val="1200"/>
              <a:buChar char="●"/>
            </a:pPr>
            <a:r>
              <a:rPr b="1" lang="en-GB" sz="1200">
                <a:solidFill>
                  <a:schemeClr val="dk1"/>
                </a:solidFill>
              </a:rPr>
              <a:t>Rationale for measuring this KRI</a:t>
            </a:r>
            <a:r>
              <a:rPr lang="en-GB" sz="1200">
                <a:solidFill>
                  <a:schemeClr val="dk1"/>
                </a:solidFill>
              </a:rPr>
              <a:t> – This metric measures the company’s ability to pay off its current liabilities using the total assets available. A low value metric, particularly a value less than 1, indicates that the organization has taken on a large amount of liability that cannot be covered by its current assets. This may expose the organization to risk related to not being able to meet financial obligations, as well as all of the financial and reputational penalties to the accompany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0743f2ec3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0743f2ec3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90743f2ec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90743f2ec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KRI identification</a:t>
            </a:r>
            <a:endParaRPr/>
          </a:p>
          <a:p>
            <a:pPr indent="0" lvl="0" marL="0" rtl="0" algn="l">
              <a:spcBef>
                <a:spcPts val="0"/>
              </a:spcBef>
              <a:spcAft>
                <a:spcPts val="0"/>
              </a:spcAft>
              <a:buNone/>
            </a:pPr>
            <a:r>
              <a:rPr lang="en-GB"/>
              <a:t>Identify existing metrics.</a:t>
            </a:r>
            <a:endParaRPr/>
          </a:p>
          <a:p>
            <a:pPr indent="0" lvl="0" marL="0" rtl="0" algn="l">
              <a:spcBef>
                <a:spcPts val="0"/>
              </a:spcBef>
              <a:spcAft>
                <a:spcPts val="0"/>
              </a:spcAft>
              <a:buNone/>
            </a:pPr>
            <a:r>
              <a:rPr lang="en-GB"/>
              <a:t>Assess gaps and improve metrics.</a:t>
            </a:r>
            <a:endParaRPr/>
          </a:p>
          <a:p>
            <a:pPr indent="0" lvl="0" marL="0" rtl="0" algn="l">
              <a:spcBef>
                <a:spcPts val="0"/>
              </a:spcBef>
              <a:spcAft>
                <a:spcPts val="0"/>
              </a:spcAft>
              <a:buNone/>
            </a:pPr>
            <a:r>
              <a:rPr lang="en-GB"/>
              <a:t>Concentrate on the significant risks and their causes and consider forward looking and historical indicators.</a:t>
            </a:r>
            <a:endParaRPr/>
          </a:p>
          <a:p>
            <a:pPr indent="0" lvl="0" marL="0" rtl="0" algn="l">
              <a:spcBef>
                <a:spcPts val="0"/>
              </a:spcBef>
              <a:spcAft>
                <a:spcPts val="0"/>
              </a:spcAft>
              <a:buNone/>
            </a:pPr>
            <a:r>
              <a:rPr lang="en-GB"/>
              <a:t>Consider absolute values and numbers, ratios, percentages, ageing, etc.</a:t>
            </a:r>
            <a:endParaRPr/>
          </a:p>
          <a:p>
            <a:pPr indent="0" lvl="0" marL="0" rtl="0" algn="l">
              <a:spcBef>
                <a:spcPts val="0"/>
              </a:spcBef>
              <a:spcAft>
                <a:spcPts val="0"/>
              </a:spcAft>
              <a:buNone/>
            </a:pPr>
            <a:r>
              <a:rPr lang="en-GB"/>
              <a:t>Data on KRIs should be collated in a systematic and consistent way in order to be meaningful, e.g., on a monthly basis.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KRI Selection</a:t>
            </a:r>
            <a:endParaRPr/>
          </a:p>
          <a:p>
            <a:pPr indent="0" lvl="0" marL="0" rtl="0" algn="l">
              <a:spcBef>
                <a:spcPts val="0"/>
              </a:spcBef>
              <a:spcAft>
                <a:spcPts val="0"/>
              </a:spcAft>
              <a:buNone/>
            </a:pPr>
            <a:r>
              <a:rPr lang="en-GB"/>
              <a:t>Select the KRIs that are measurable, meaningful and predictive (leading indicators).</a:t>
            </a:r>
            <a:endParaRPr/>
          </a:p>
          <a:p>
            <a:pPr indent="0" lvl="0" marL="0" rtl="0" algn="l">
              <a:spcBef>
                <a:spcPts val="0"/>
              </a:spcBef>
              <a:spcAft>
                <a:spcPts val="0"/>
              </a:spcAft>
              <a:buNone/>
            </a:pPr>
            <a:r>
              <a:rPr lang="en-GB"/>
              <a:t>Gather a good mix of leading and lagging indicators for effective risk management.</a:t>
            </a:r>
            <a:endParaRPr/>
          </a:p>
          <a:p>
            <a:pPr indent="0" lvl="0" marL="0" rtl="0" algn="l">
              <a:spcBef>
                <a:spcPts val="0"/>
              </a:spcBef>
              <a:spcAft>
                <a:spcPts val="0"/>
              </a:spcAft>
              <a:buNone/>
            </a:pPr>
            <a:r>
              <a:rPr lang="en-GB"/>
              <a:t>Don’t select too many KRIs that:</a:t>
            </a:r>
            <a:endParaRPr/>
          </a:p>
          <a:p>
            <a:pPr indent="0" lvl="0" marL="0" rtl="0" algn="l">
              <a:spcBef>
                <a:spcPts val="0"/>
              </a:spcBef>
              <a:spcAft>
                <a:spcPts val="0"/>
              </a:spcAft>
              <a:buNone/>
            </a:pPr>
            <a:r>
              <a:rPr lang="en-GB"/>
              <a:t>Are too difficult to manage (track).</a:t>
            </a:r>
            <a:endParaRPr/>
          </a:p>
          <a:p>
            <a:pPr indent="0" lvl="0" marL="0" rtl="0" algn="l">
              <a:spcBef>
                <a:spcPts val="0"/>
              </a:spcBef>
              <a:spcAft>
                <a:spcPts val="0"/>
              </a:spcAft>
              <a:buNone/>
            </a:pPr>
            <a:r>
              <a:rPr lang="en-GB"/>
              <a:t>Might become unmanageable.</a:t>
            </a:r>
            <a:endParaRPr/>
          </a:p>
          <a:p>
            <a:pPr indent="0" lvl="0" marL="0" rtl="0" algn="l">
              <a:spcBef>
                <a:spcPts val="0"/>
              </a:spcBef>
              <a:spcAft>
                <a:spcPts val="0"/>
              </a:spcAft>
              <a:buNone/>
            </a:pPr>
            <a:r>
              <a:rPr lang="en-GB"/>
              <a:t>Select only the ones that provide useful information.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Setting Thresholds</a:t>
            </a:r>
            <a:endParaRPr/>
          </a:p>
          <a:p>
            <a:pPr indent="0" lvl="0" marL="0" rtl="0" algn="l">
              <a:spcBef>
                <a:spcPts val="0"/>
              </a:spcBef>
              <a:spcAft>
                <a:spcPts val="0"/>
              </a:spcAft>
              <a:buNone/>
            </a:pPr>
            <a:r>
              <a:rPr lang="en-GB"/>
              <a:t>Determine and validate trigger levels or thresholds</a:t>
            </a:r>
            <a:endParaRPr/>
          </a:p>
          <a:p>
            <a:pPr indent="0" lvl="0" marL="0" rtl="0" algn="l">
              <a:spcBef>
                <a:spcPts val="0"/>
              </a:spcBef>
              <a:spcAft>
                <a:spcPts val="0"/>
              </a:spcAft>
              <a:buNone/>
            </a:pPr>
            <a:r>
              <a:rPr lang="en-GB"/>
              <a:t>Based on industry tolerance or internal acceptance</a:t>
            </a:r>
            <a:endParaRPr/>
          </a:p>
          <a:p>
            <a:pPr indent="0" lvl="0" marL="0" rtl="0" algn="l">
              <a:spcBef>
                <a:spcPts val="0"/>
              </a:spcBef>
              <a:spcAft>
                <a:spcPts val="0"/>
              </a:spcAft>
              <a:buNone/>
            </a:pPr>
            <a:r>
              <a:rPr lang="en-GB"/>
              <a:t>Board of directors should approve thresholds.</a:t>
            </a:r>
            <a:endParaRPr/>
          </a:p>
          <a:p>
            <a:pPr indent="0" lvl="0" marL="0" rtl="0" algn="l">
              <a:spcBef>
                <a:spcPts val="0"/>
              </a:spcBef>
              <a:spcAft>
                <a:spcPts val="0"/>
              </a:spcAft>
              <a:buNone/>
            </a:pPr>
            <a:r>
              <a:rPr lang="en-GB"/>
              <a:t>Should coincide with the organization's risk appetite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KRI Tracking &amp; Reporting</a:t>
            </a:r>
            <a:endParaRPr/>
          </a:p>
          <a:p>
            <a:pPr indent="0" lvl="0" marL="0" rtl="0" algn="l">
              <a:spcBef>
                <a:spcPts val="0"/>
              </a:spcBef>
              <a:spcAft>
                <a:spcPts val="0"/>
              </a:spcAft>
              <a:buNone/>
            </a:pPr>
            <a:r>
              <a:rPr lang="en-GB"/>
              <a:t>Periodic tracking of KRIs (monthly, weekly, depends on what the KRI represents).</a:t>
            </a:r>
            <a:endParaRPr/>
          </a:p>
          <a:p>
            <a:pPr indent="0" lvl="0" marL="0" rtl="0" algn="l">
              <a:spcBef>
                <a:spcPts val="0"/>
              </a:spcBef>
              <a:spcAft>
                <a:spcPts val="0"/>
              </a:spcAft>
              <a:buNone/>
            </a:pPr>
            <a:r>
              <a:rPr lang="en-GB"/>
              <a:t>KRIs should be reported regularly and escalation procedures should be in place (as part of the KRI framework) to ensure timely reporting to management and board.</a:t>
            </a:r>
            <a:endParaRPr/>
          </a:p>
          <a:p>
            <a:pPr indent="0" lvl="0" marL="0" rtl="0" algn="l">
              <a:spcBef>
                <a:spcPts val="0"/>
              </a:spcBef>
              <a:spcAft>
                <a:spcPts val="0"/>
              </a:spcAft>
              <a:buNone/>
            </a:pPr>
            <a:r>
              <a:rPr lang="en-GB"/>
              <a:t>Various KRIs will have different levels of escalation. When in doubt, escalate higher but don’t dump too much information on management/board because they will get overwhelmed.</a:t>
            </a:r>
            <a:endParaRPr/>
          </a:p>
          <a:p>
            <a:pPr indent="0" lvl="0" marL="0" rtl="0" algn="l">
              <a:spcBef>
                <a:spcPts val="0"/>
              </a:spcBef>
              <a:spcAft>
                <a:spcPts val="0"/>
              </a:spcAft>
              <a:buNone/>
            </a:pPr>
            <a:r>
              <a:rPr lang="en-GB"/>
              <a:t>Report KRIs to heads of business units by KRI owners. Head of business units then reports into risk management. Risk management reports to the risk board and when applicable, the full board.</a:t>
            </a:r>
            <a:endParaRPr/>
          </a:p>
          <a:p>
            <a:pPr indent="0" lvl="0" marL="0" rtl="0" algn="l">
              <a:spcBef>
                <a:spcPts val="0"/>
              </a:spcBef>
              <a:spcAft>
                <a:spcPts val="0"/>
              </a:spcAft>
              <a:buNone/>
            </a:pPr>
            <a:r>
              <a:rPr lang="en-GB"/>
              <a:t>This can help improve corporate governance structure.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Risk Mitigation Plans</a:t>
            </a:r>
            <a:endParaRPr/>
          </a:p>
          <a:p>
            <a:pPr indent="0" lvl="0" marL="0" rtl="0" algn="l">
              <a:spcBef>
                <a:spcPts val="0"/>
              </a:spcBef>
              <a:spcAft>
                <a:spcPts val="0"/>
              </a:spcAft>
              <a:buNone/>
            </a:pPr>
            <a:r>
              <a:rPr lang="en-GB"/>
              <a:t>Risk mitigation plans (RMPs) should be set for high risk items.</a:t>
            </a:r>
            <a:endParaRPr/>
          </a:p>
          <a:p>
            <a:pPr indent="0" lvl="0" marL="0" rtl="0" algn="l">
              <a:spcBef>
                <a:spcPts val="0"/>
              </a:spcBef>
              <a:spcAft>
                <a:spcPts val="0"/>
              </a:spcAft>
              <a:buNone/>
            </a:pPr>
            <a:r>
              <a:rPr lang="en-GB"/>
              <a:t>Items with high severity or high frequency of occurrence need to have RMPs to mitigate risk and enhance controls.</a:t>
            </a:r>
            <a:endParaRPr/>
          </a:p>
          <a:p>
            <a:pPr indent="0" lvl="0" marL="0" rtl="0" algn="l">
              <a:spcBef>
                <a:spcPts val="0"/>
              </a:spcBef>
              <a:spcAft>
                <a:spcPts val="0"/>
              </a:spcAft>
              <a:buNone/>
            </a:pPr>
            <a:r>
              <a:rPr lang="en-GB"/>
              <a:t>Determine what is high risk by assessing control levels.</a:t>
            </a:r>
            <a:endParaRPr/>
          </a:p>
          <a:p>
            <a:pPr indent="0" lvl="0" marL="0" rtl="0" algn="l">
              <a:spcBef>
                <a:spcPts val="0"/>
              </a:spcBef>
              <a:spcAft>
                <a:spcPts val="0"/>
              </a:spcAft>
              <a:buNone/>
            </a:pPr>
            <a:r>
              <a:rPr lang="en-GB"/>
              <a:t>Track RMPs to ensure that controls are enhanced and risk is mitigated. Report on RMPs to management/board, and set target completion dates.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90743f2ec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90743f2ec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Risk Management</a:t>
            </a:r>
            <a:endParaRPr b="1"/>
          </a:p>
          <a:p>
            <a:pPr indent="0" lvl="0" marL="0" rtl="0" algn="l">
              <a:spcBef>
                <a:spcPts val="0"/>
              </a:spcBef>
              <a:spcAft>
                <a:spcPts val="0"/>
              </a:spcAft>
              <a:buNone/>
            </a:pPr>
            <a:r>
              <a:rPr lang="en-GB"/>
              <a:t>Create framework and provide training</a:t>
            </a:r>
            <a:endParaRPr/>
          </a:p>
          <a:p>
            <a:pPr indent="0" lvl="0" marL="0" rtl="0" algn="l">
              <a:spcBef>
                <a:spcPts val="0"/>
              </a:spcBef>
              <a:spcAft>
                <a:spcPts val="0"/>
              </a:spcAft>
              <a:buNone/>
            </a:pPr>
            <a:r>
              <a:rPr lang="en-GB"/>
              <a:t>Guidance and challenge KRI selection process</a:t>
            </a:r>
            <a:endParaRPr/>
          </a:p>
          <a:p>
            <a:pPr indent="0" lvl="0" marL="0" rtl="0" algn="l">
              <a:spcBef>
                <a:spcPts val="0"/>
              </a:spcBef>
              <a:spcAft>
                <a:spcPts val="0"/>
              </a:spcAft>
              <a:buNone/>
            </a:pPr>
            <a:r>
              <a:rPr lang="en-GB"/>
              <a:t>Reporting/Escalation of breaches</a:t>
            </a:r>
            <a:endParaRPr/>
          </a:p>
          <a:p>
            <a:pPr indent="0" lvl="0" marL="0" rtl="0" algn="l">
              <a:spcBef>
                <a:spcPts val="0"/>
              </a:spcBef>
              <a:spcAft>
                <a:spcPts val="0"/>
              </a:spcAft>
              <a:buNone/>
            </a:pPr>
            <a:r>
              <a:rPr lang="en-GB"/>
              <a:t>Identify trends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Business Units</a:t>
            </a:r>
            <a:endParaRPr b="1"/>
          </a:p>
          <a:p>
            <a:pPr indent="0" lvl="0" marL="0" rtl="0" algn="l">
              <a:spcBef>
                <a:spcPts val="0"/>
              </a:spcBef>
              <a:spcAft>
                <a:spcPts val="0"/>
              </a:spcAft>
              <a:buNone/>
            </a:pPr>
            <a:r>
              <a:rPr lang="en-GB"/>
              <a:t>Identify KRIs</a:t>
            </a:r>
            <a:endParaRPr/>
          </a:p>
          <a:p>
            <a:pPr indent="0" lvl="0" marL="0" rtl="0" algn="l">
              <a:spcBef>
                <a:spcPts val="0"/>
              </a:spcBef>
              <a:spcAft>
                <a:spcPts val="0"/>
              </a:spcAft>
              <a:buNone/>
            </a:pPr>
            <a:r>
              <a:rPr lang="en-GB"/>
              <a:t>Set thresholds</a:t>
            </a:r>
            <a:endParaRPr/>
          </a:p>
          <a:p>
            <a:pPr indent="0" lvl="0" marL="0" rtl="0" algn="l">
              <a:spcBef>
                <a:spcPts val="0"/>
              </a:spcBef>
              <a:spcAft>
                <a:spcPts val="0"/>
              </a:spcAft>
              <a:buNone/>
            </a:pPr>
            <a:r>
              <a:rPr lang="en-GB"/>
              <a:t>Monitor positions</a:t>
            </a:r>
            <a:endParaRPr/>
          </a:p>
          <a:p>
            <a:pPr indent="0" lvl="0" marL="0" rtl="0" algn="l">
              <a:spcBef>
                <a:spcPts val="0"/>
              </a:spcBef>
              <a:spcAft>
                <a:spcPts val="0"/>
              </a:spcAft>
              <a:buNone/>
            </a:pPr>
            <a:r>
              <a:rPr lang="en-GB"/>
              <a:t>Escalate breaches of limits to management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Internal Audit</a:t>
            </a:r>
            <a:endParaRPr b="1"/>
          </a:p>
          <a:p>
            <a:pPr indent="0" lvl="0" marL="0" rtl="0" algn="l">
              <a:spcBef>
                <a:spcPts val="0"/>
              </a:spcBef>
              <a:spcAft>
                <a:spcPts val="0"/>
              </a:spcAft>
              <a:buNone/>
            </a:pPr>
            <a:r>
              <a:rPr lang="en-GB"/>
              <a:t>Validation and assurance around KRI process</a:t>
            </a:r>
            <a:endParaRPr/>
          </a:p>
          <a:p>
            <a:pPr indent="0" lvl="0" marL="0" rtl="0" algn="l">
              <a:spcBef>
                <a:spcPts val="0"/>
              </a:spcBef>
              <a:spcAft>
                <a:spcPts val="0"/>
              </a:spcAft>
              <a:buNone/>
            </a:pPr>
            <a:r>
              <a:rPr lang="en-GB"/>
              <a:t>Incorporate output into audit plan</a:t>
            </a:r>
            <a:endParaRPr/>
          </a:p>
          <a:p>
            <a:pPr indent="0" lvl="0" marL="0" rtl="0" algn="l">
              <a:spcBef>
                <a:spcPts val="0"/>
              </a:spcBef>
              <a:spcAft>
                <a:spcPts val="0"/>
              </a:spcAft>
              <a:buNone/>
            </a:pPr>
            <a:r>
              <a:rPr lang="en-GB"/>
              <a:t>Assess control effectiveness for KRIs that were breached or yellow</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90743f2ec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90743f2ec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409c0c231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409c0c231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module is targeted at risk identification in the risk management process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4c56aea9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4c56aea9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GB">
                <a:solidFill>
                  <a:schemeClr val="dk1"/>
                </a:solidFill>
              </a:rPr>
              <a:t>Risk appetite : a balance between the potential benefits of innovation and the threats that change and really brings.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According to  ISO 31,000 risk management standard: risk appetite is "the amount and type of risk that an organization is prepared to pursue, retain, or take."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Risk tolerance is the degree of variability that anorganization is willing to withstand in its risk planning.</a:t>
            </a:r>
            <a:endParaRPr>
              <a:solidFill>
                <a:schemeClr val="dk1"/>
              </a:solidFill>
            </a:endParaRPr>
          </a:p>
          <a:p>
            <a:pPr indent="0" lvl="0" marL="0" rtl="0" algn="l">
              <a:spcBef>
                <a:spcPts val="0"/>
              </a:spcBef>
              <a:spcAft>
                <a:spcPts val="0"/>
              </a:spcAft>
              <a:buNone/>
            </a:pPr>
            <a:r>
              <a:t/>
            </a:r>
            <a:endParaRPr b="1"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90743f2ec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90743f2ec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Committee of Sponsoring Organizations of the Treadway Commission (COSO) is a non-profit organization that sets a global risk management and control framework.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90743f2ec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90743f2ec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90743f2ec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90743f2ec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Enterprise risk management process manages risk to be within the risk appetite of the organization for the purpose of providing reasonable assurance regarding the achievement of entity objectives.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0743f2ec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0743f2ec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KPIs and KRIs are essential in the risk management process, in order to drive proactive risk management.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Key Performance Indicator (KPI): evaluates an organization's success (projects, programs, products, and other initiatives). Managing KPIs: setting targets, like the desired level of performance, and tracking progress against the target. Managing with KPIs often means working to improve leading indicators that will</a:t>
            </a:r>
            <a:r>
              <a:rPr b="1" lang="en-GB">
                <a:solidFill>
                  <a:srgbClr val="FF0000"/>
                </a:solidFill>
              </a:rPr>
              <a:t> later drive lagging benefits.</a:t>
            </a:r>
            <a:endParaRPr b="1">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b="1">
              <a:solidFill>
                <a:srgbClr val="FF0000"/>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Key Risk Indicator (KRI): an indicator or metric (alarm) used to assess and measure a possible risk. KRIs are used to measure the risk and alert the stakeholders.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KRIs are typically measurable, quantified in terms of percentages and numbers, predictable, comparable and informational.</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KRIs are informative and act as catalysts for decision making. Hence, </a:t>
            </a:r>
            <a:r>
              <a:rPr lang="en-GB">
                <a:solidFill>
                  <a:srgbClr val="FF0000"/>
                </a:solidFill>
              </a:rPr>
              <a:t>risks must be designed with care</a:t>
            </a:r>
            <a:r>
              <a:rPr lang="en-GB">
                <a:solidFill>
                  <a:schemeClr val="dk1"/>
                </a:solidFill>
              </a:rPr>
              <a: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GB">
                <a:solidFill>
                  <a:schemeClr val="dk1"/>
                </a:solidFill>
              </a:rPr>
              <a:t>The more data is available for analysis, the greater time the organization will have to understand risks and mitigate them before risk becomes an issue.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200">
                <a:solidFill>
                  <a:schemeClr val="dk1"/>
                </a:solidFill>
                <a:highlight>
                  <a:srgbClr val="FFFFFF"/>
                </a:highlight>
              </a:rPr>
              <a:t> A key performance indicator drives how well a process is doing within the organization. An example is how fast a call is answered in a call center. A key risk indicator is a measurement associated with the amount of losses the organization has suffered for the month. This indicator would help identify whether losses are going up (or down). It also helps determine whether the losses are within the risk threshold set by the board or management.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0743f2ec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0743f2ec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KRIs are data-driven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90743f2ec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90743f2ec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Leading KRIs</a:t>
            </a:r>
            <a:r>
              <a:rPr lang="en-GB"/>
              <a:t> are measures that are considered predictive in nature. These measures are derived from metrics that can help to forecast future occurrences. </a:t>
            </a:r>
            <a:endParaRPr/>
          </a:p>
          <a:p>
            <a:pPr indent="0" lvl="0" marL="0" rtl="0" algn="l">
              <a:spcBef>
                <a:spcPts val="0"/>
              </a:spcBef>
              <a:spcAft>
                <a:spcPts val="0"/>
              </a:spcAft>
              <a:buNone/>
            </a:pPr>
            <a:r>
              <a:rPr b="1" lang="en-GB"/>
              <a:t>Lagging KRIs</a:t>
            </a:r>
            <a:r>
              <a:rPr lang="en-GB"/>
              <a:t> are metrics based on historical measures. Both metrics help to identify trends in an organization.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4800"/>
              <a:t>Understanding Risks</a:t>
            </a:r>
            <a:endParaRPr sz="48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1018"/>
              <a:buNone/>
            </a:pPr>
            <a:r>
              <a:rPr lang="en-GB" sz="2210">
                <a:solidFill>
                  <a:schemeClr val="dk1"/>
                </a:solidFill>
              </a:rPr>
              <a:t>Module 2</a:t>
            </a:r>
            <a:endParaRPr sz="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Developing KRI</a:t>
            </a:r>
            <a:endParaRPr/>
          </a:p>
        </p:txBody>
      </p:sp>
      <p:sp>
        <p:nvSpPr>
          <p:cNvPr id="112" name="Google Shape;112;p22"/>
          <p:cNvSpPr txBox="1"/>
          <p:nvPr>
            <p:ph idx="1" type="body"/>
          </p:nvPr>
        </p:nvSpPr>
        <p:spPr>
          <a:xfrm>
            <a:off x="311700" y="1152475"/>
            <a:ext cx="4635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Considerations:</a:t>
            </a:r>
            <a:endParaRPr/>
          </a:p>
          <a:p>
            <a:pPr indent="-342900" lvl="0" marL="457200" rtl="0" algn="l">
              <a:spcBef>
                <a:spcPts val="1200"/>
              </a:spcBef>
              <a:spcAft>
                <a:spcPts val="0"/>
              </a:spcAft>
              <a:buSzPts val="1800"/>
              <a:buChar char="●"/>
            </a:pPr>
            <a:r>
              <a:rPr lang="en-GB"/>
              <a:t>A firm grasp of organizational objectives and risk-related events</a:t>
            </a:r>
            <a:endParaRPr/>
          </a:p>
          <a:p>
            <a:pPr indent="-342900" lvl="0" marL="457200" rtl="0" algn="l">
              <a:spcBef>
                <a:spcPts val="0"/>
              </a:spcBef>
              <a:spcAft>
                <a:spcPts val="0"/>
              </a:spcAft>
              <a:buSzPts val="1800"/>
              <a:buChar char="●"/>
            </a:pPr>
            <a:r>
              <a:rPr lang="en-GB"/>
              <a:t>Linkage of top risks to core strategies</a:t>
            </a:r>
            <a:endParaRPr/>
          </a:p>
        </p:txBody>
      </p:sp>
      <p:pic>
        <p:nvPicPr>
          <p:cNvPr id="113" name="Google Shape;113;p22"/>
          <p:cNvPicPr preferRelativeResize="0"/>
          <p:nvPr/>
        </p:nvPicPr>
        <p:blipFill>
          <a:blip r:embed="rId3">
            <a:alphaModFix/>
          </a:blip>
          <a:stretch>
            <a:fillRect/>
          </a:stretch>
        </p:blipFill>
        <p:spPr>
          <a:xfrm>
            <a:off x="4947600" y="1017725"/>
            <a:ext cx="3820977" cy="382097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Developing KRI</a:t>
            </a:r>
            <a:endParaRPr/>
          </a:p>
        </p:txBody>
      </p:sp>
      <p:sp>
        <p:nvSpPr>
          <p:cNvPr id="119" name="Google Shape;119;p23"/>
          <p:cNvSpPr txBox="1"/>
          <p:nvPr>
            <p:ph idx="1" type="body"/>
          </p:nvPr>
        </p:nvSpPr>
        <p:spPr>
          <a:xfrm>
            <a:off x="311700" y="1152475"/>
            <a:ext cx="72129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SzPts val="2300"/>
              <a:buAutoNum type="arabicPeriod"/>
            </a:pPr>
            <a:r>
              <a:rPr lang="en-GB" sz="2300"/>
              <a:t>Establish KRI framework</a:t>
            </a:r>
            <a:endParaRPr sz="2300"/>
          </a:p>
          <a:p>
            <a:pPr indent="-374650" lvl="0" marL="457200" rtl="0" algn="l">
              <a:spcBef>
                <a:spcPts val="0"/>
              </a:spcBef>
              <a:spcAft>
                <a:spcPts val="0"/>
              </a:spcAft>
              <a:buSzPts val="2300"/>
              <a:buAutoNum type="arabicPeriod"/>
            </a:pPr>
            <a:r>
              <a:rPr lang="en-GB" sz="2300"/>
              <a:t>Set the process for creating and using KRIs</a:t>
            </a:r>
            <a:endParaRPr sz="2300"/>
          </a:p>
          <a:p>
            <a:pPr indent="-374650" lvl="0" marL="457200" rtl="0" algn="l">
              <a:spcBef>
                <a:spcPts val="0"/>
              </a:spcBef>
              <a:spcAft>
                <a:spcPts val="0"/>
              </a:spcAft>
              <a:buSzPts val="2300"/>
              <a:buAutoNum type="arabicPeriod"/>
            </a:pPr>
            <a:r>
              <a:rPr lang="en-GB" sz="2300"/>
              <a:t>I</a:t>
            </a:r>
            <a:r>
              <a:rPr lang="en-GB" sz="2300"/>
              <a:t>dentify the roles and responsibilities for specific actions in the KRIs development process</a:t>
            </a:r>
            <a:endParaRPr sz="23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KRI Processes</a:t>
            </a:r>
            <a:endParaRPr/>
          </a:p>
        </p:txBody>
      </p:sp>
      <p:sp>
        <p:nvSpPr>
          <p:cNvPr id="125" name="Google Shape;125;p24"/>
          <p:cNvSpPr txBox="1"/>
          <p:nvPr>
            <p:ph idx="1" type="body"/>
          </p:nvPr>
        </p:nvSpPr>
        <p:spPr>
          <a:xfrm>
            <a:off x="311700" y="1345450"/>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GB" sz="2000"/>
              <a:t>KRI identification</a:t>
            </a:r>
            <a:endParaRPr sz="2000"/>
          </a:p>
          <a:p>
            <a:pPr indent="-355600" lvl="0" marL="457200" rtl="0" algn="l">
              <a:spcBef>
                <a:spcPts val="0"/>
              </a:spcBef>
              <a:spcAft>
                <a:spcPts val="0"/>
              </a:spcAft>
              <a:buSzPts val="2000"/>
              <a:buChar char="●"/>
            </a:pPr>
            <a:r>
              <a:rPr lang="en-GB" sz="2000"/>
              <a:t>KRI Selection</a:t>
            </a:r>
            <a:endParaRPr sz="2000"/>
          </a:p>
          <a:p>
            <a:pPr indent="-355600" lvl="0" marL="457200" rtl="0" algn="l">
              <a:spcBef>
                <a:spcPts val="0"/>
              </a:spcBef>
              <a:spcAft>
                <a:spcPts val="0"/>
              </a:spcAft>
              <a:buSzPts val="2000"/>
              <a:buChar char="●"/>
            </a:pPr>
            <a:r>
              <a:rPr lang="en-GB" sz="2000"/>
              <a:t>Setting Thresholds</a:t>
            </a:r>
            <a:endParaRPr sz="2000"/>
          </a:p>
          <a:p>
            <a:pPr indent="-355600" lvl="0" marL="457200" rtl="0" algn="l">
              <a:spcBef>
                <a:spcPts val="0"/>
              </a:spcBef>
              <a:spcAft>
                <a:spcPts val="0"/>
              </a:spcAft>
              <a:buSzPts val="2000"/>
              <a:buChar char="●"/>
            </a:pPr>
            <a:r>
              <a:rPr lang="en-GB" sz="2000"/>
              <a:t>KRI Tracking &amp; Reporting</a:t>
            </a:r>
            <a:endParaRPr sz="2000"/>
          </a:p>
          <a:p>
            <a:pPr indent="-355600" lvl="0" marL="457200" rtl="0" algn="l">
              <a:spcBef>
                <a:spcPts val="0"/>
              </a:spcBef>
              <a:spcAft>
                <a:spcPts val="0"/>
              </a:spcAft>
              <a:buSzPts val="2000"/>
              <a:buChar char="●"/>
            </a:pPr>
            <a:r>
              <a:rPr lang="en-GB" sz="2000"/>
              <a:t>Risk Mitigation Plans</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Roles &amp; Responsibilities </a:t>
            </a:r>
            <a:endParaRPr/>
          </a:p>
        </p:txBody>
      </p:sp>
      <p:sp>
        <p:nvSpPr>
          <p:cNvPr id="131" name="Google Shape;131;p25"/>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Risk Management</a:t>
            </a:r>
            <a:endParaRPr/>
          </a:p>
          <a:p>
            <a:pPr indent="-342900" lvl="0" marL="457200" rtl="0" algn="l">
              <a:spcBef>
                <a:spcPts val="0"/>
              </a:spcBef>
              <a:spcAft>
                <a:spcPts val="0"/>
              </a:spcAft>
              <a:buSzPts val="1800"/>
              <a:buChar char="●"/>
            </a:pPr>
            <a:r>
              <a:rPr lang="en-GB"/>
              <a:t>Business Units</a:t>
            </a:r>
            <a:endParaRPr/>
          </a:p>
          <a:p>
            <a:pPr indent="-342900" lvl="0" marL="457200" rtl="0" algn="l">
              <a:spcBef>
                <a:spcPts val="0"/>
              </a:spcBef>
              <a:spcAft>
                <a:spcPts val="0"/>
              </a:spcAft>
              <a:buSzPts val="1800"/>
              <a:buChar char="●"/>
            </a:pPr>
            <a:r>
              <a:rPr lang="en-GB"/>
              <a:t>Internal Audit</a:t>
            </a:r>
            <a:endParaRPr/>
          </a:p>
        </p:txBody>
      </p:sp>
      <p:pic>
        <p:nvPicPr>
          <p:cNvPr id="132" name="Google Shape;132;p25"/>
          <p:cNvPicPr preferRelativeResize="0"/>
          <p:nvPr/>
        </p:nvPicPr>
        <p:blipFill>
          <a:blip r:embed="rId3">
            <a:alphaModFix/>
          </a:blip>
          <a:stretch>
            <a:fillRect/>
          </a:stretch>
        </p:blipFill>
        <p:spPr>
          <a:xfrm>
            <a:off x="4975875" y="884950"/>
            <a:ext cx="3856435" cy="382097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a:t>
            </a:r>
            <a:r>
              <a:rPr lang="en-GB"/>
              <a:t>hallenges of Establishing an Effective KRI framework</a:t>
            </a:r>
            <a:endParaRPr/>
          </a:p>
        </p:txBody>
      </p:sp>
      <p:sp>
        <p:nvSpPr>
          <p:cNvPr id="138" name="Google Shape;138;p26"/>
          <p:cNvSpPr txBox="1"/>
          <p:nvPr>
            <p:ph idx="1" type="body"/>
          </p:nvPr>
        </p:nvSpPr>
        <p:spPr>
          <a:xfrm>
            <a:off x="311700" y="1152475"/>
            <a:ext cx="4540800" cy="3416400"/>
          </a:xfrm>
          <a:prstGeom prst="rect">
            <a:avLst/>
          </a:prstGeom>
        </p:spPr>
        <p:txBody>
          <a:bodyPr anchorCtr="0" anchor="t" bIns="91425" lIns="91425" spcFirstLastPara="1" rIns="91425" wrap="square" tIns="91425">
            <a:normAutofit lnSpcReduction="10000"/>
          </a:bodyPr>
          <a:lstStyle/>
          <a:p>
            <a:pPr indent="-355600" lvl="0" marL="457200" rtl="0" algn="l">
              <a:spcBef>
                <a:spcPts val="0"/>
              </a:spcBef>
              <a:spcAft>
                <a:spcPts val="0"/>
              </a:spcAft>
              <a:buSzPts val="2000"/>
              <a:buChar char="●"/>
            </a:pPr>
            <a:r>
              <a:rPr lang="en-GB" sz="2000"/>
              <a:t>Getting business units to buy-in into the need for KRIs</a:t>
            </a:r>
            <a:endParaRPr sz="2000"/>
          </a:p>
          <a:p>
            <a:pPr indent="-355600" lvl="0" marL="457200" rtl="0" algn="l">
              <a:spcBef>
                <a:spcPts val="0"/>
              </a:spcBef>
              <a:spcAft>
                <a:spcPts val="0"/>
              </a:spcAft>
              <a:buSzPts val="2000"/>
              <a:buChar char="●"/>
            </a:pPr>
            <a:r>
              <a:rPr lang="en-GB" sz="2000"/>
              <a:t>Demonstrating the positive effect that it can have on the overall firm and for each business unit</a:t>
            </a:r>
            <a:endParaRPr sz="2000"/>
          </a:p>
          <a:p>
            <a:pPr indent="-355600" lvl="0" marL="457200" rtl="0" algn="l">
              <a:spcBef>
                <a:spcPts val="0"/>
              </a:spcBef>
              <a:spcAft>
                <a:spcPts val="0"/>
              </a:spcAft>
              <a:buSzPts val="2000"/>
              <a:buChar char="●"/>
            </a:pPr>
            <a:r>
              <a:rPr lang="en-GB" sz="2000"/>
              <a:t>Might result in setting aside more capital</a:t>
            </a:r>
            <a:endParaRPr sz="2000"/>
          </a:p>
          <a:p>
            <a:pPr indent="-355600" lvl="0" marL="457200" rtl="0" algn="l">
              <a:spcBef>
                <a:spcPts val="0"/>
              </a:spcBef>
              <a:spcAft>
                <a:spcPts val="0"/>
              </a:spcAft>
              <a:buSzPts val="2000"/>
              <a:buChar char="●"/>
            </a:pPr>
            <a:r>
              <a:rPr lang="en-GB" sz="2000"/>
              <a:t>Identification of KRI's can prove to be difficult</a:t>
            </a:r>
            <a:endParaRPr sz="2000"/>
          </a:p>
          <a:p>
            <a:pPr indent="-355600" lvl="0" marL="457200" rtl="0" algn="l">
              <a:spcBef>
                <a:spcPts val="0"/>
              </a:spcBef>
              <a:spcAft>
                <a:spcPts val="0"/>
              </a:spcAft>
              <a:buSzPts val="2000"/>
              <a:buChar char="●"/>
            </a:pPr>
            <a:r>
              <a:rPr lang="en-GB" sz="2000"/>
              <a:t>Lack of resources to track KRI's</a:t>
            </a:r>
            <a:endParaRPr sz="2000"/>
          </a:p>
        </p:txBody>
      </p:sp>
      <p:pic>
        <p:nvPicPr>
          <p:cNvPr id="139" name="Google Shape;139;p26"/>
          <p:cNvPicPr preferRelativeResize="0"/>
          <p:nvPr/>
        </p:nvPicPr>
        <p:blipFill>
          <a:blip r:embed="rId3">
            <a:alphaModFix/>
          </a:blip>
          <a:stretch>
            <a:fillRect/>
          </a:stretch>
        </p:blipFill>
        <p:spPr>
          <a:xfrm>
            <a:off x="4994400" y="1068275"/>
            <a:ext cx="3837906" cy="38209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Objectives</a:t>
            </a:r>
            <a:endParaRPr/>
          </a:p>
        </p:txBody>
      </p:sp>
      <p:sp>
        <p:nvSpPr>
          <p:cNvPr id="61" name="Google Shape;61;p14"/>
          <p:cNvSpPr txBox="1"/>
          <p:nvPr>
            <p:ph idx="1" type="body"/>
          </p:nvPr>
        </p:nvSpPr>
        <p:spPr>
          <a:xfrm>
            <a:off x="311700" y="1152475"/>
            <a:ext cx="81465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Risk </a:t>
            </a:r>
            <a:r>
              <a:rPr lang="en-GB"/>
              <a:t>identification</a:t>
            </a:r>
            <a:r>
              <a:rPr lang="en-GB"/>
              <a:t> </a:t>
            </a:r>
            <a:endParaRPr/>
          </a:p>
          <a:p>
            <a:pPr indent="-342900" lvl="0" marL="457200" rtl="0" algn="l">
              <a:spcBef>
                <a:spcPts val="0"/>
              </a:spcBef>
              <a:spcAft>
                <a:spcPts val="0"/>
              </a:spcAft>
              <a:buSzPts val="1800"/>
              <a:buChar char="●"/>
            </a:pPr>
            <a:r>
              <a:rPr lang="en-GB"/>
              <a:t>Key risk indicators and key performance indicators</a:t>
            </a:r>
            <a:endParaRPr/>
          </a:p>
          <a:p>
            <a:pPr indent="-342900" lvl="0" marL="457200" rtl="0" algn="l">
              <a:spcBef>
                <a:spcPts val="0"/>
              </a:spcBef>
              <a:spcAft>
                <a:spcPts val="0"/>
              </a:spcAft>
              <a:buSzPts val="1800"/>
              <a:buChar char="●"/>
            </a:pPr>
            <a:r>
              <a:rPr lang="en-GB"/>
              <a:t>Risk and impact statements</a:t>
            </a:r>
            <a:endParaRPr/>
          </a:p>
          <a:p>
            <a:pPr indent="-342900" lvl="0" marL="457200" rtl="0" algn="l">
              <a:spcBef>
                <a:spcPts val="0"/>
              </a:spcBef>
              <a:spcAft>
                <a:spcPts val="0"/>
              </a:spcAft>
              <a:buSzPts val="1800"/>
              <a:buChar char="●"/>
            </a:pPr>
            <a:r>
              <a:rPr lang="en-GB"/>
              <a:t>Risk management techniques for risk-impact assessment</a:t>
            </a:r>
            <a:endParaRPr/>
          </a:p>
          <a:p>
            <a:pPr indent="0" lvl="0" marL="45720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Enterprise Risk Management</a:t>
            </a:r>
            <a:endParaRPr/>
          </a:p>
        </p:txBody>
      </p:sp>
      <p:sp>
        <p:nvSpPr>
          <p:cNvPr id="67" name="Google Shape;67;p15"/>
          <p:cNvSpPr txBox="1"/>
          <p:nvPr>
            <p:ph idx="1" type="body"/>
          </p:nvPr>
        </p:nvSpPr>
        <p:spPr>
          <a:xfrm>
            <a:off x="311700" y="1152475"/>
            <a:ext cx="4653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identify a risk based on the </a:t>
            </a:r>
            <a:r>
              <a:rPr b="1" lang="en-GB">
                <a:solidFill>
                  <a:srgbClr val="FF0000"/>
                </a:solidFill>
              </a:rPr>
              <a:t>factors or threats driving it</a:t>
            </a:r>
            <a:endParaRPr b="1">
              <a:solidFill>
                <a:srgbClr val="FF0000"/>
              </a:solidFill>
            </a:endParaRPr>
          </a:p>
          <a:p>
            <a:pPr indent="-342900" lvl="0" marL="457200" rtl="0" algn="l">
              <a:spcBef>
                <a:spcPts val="0"/>
              </a:spcBef>
              <a:spcAft>
                <a:spcPts val="0"/>
              </a:spcAft>
              <a:buSzPts val="1800"/>
              <a:buChar char="●"/>
            </a:pPr>
            <a:r>
              <a:rPr lang="en-GB"/>
              <a:t>Understanding the </a:t>
            </a:r>
            <a:r>
              <a:rPr b="1" lang="en-GB">
                <a:solidFill>
                  <a:srgbClr val="FF0000"/>
                </a:solidFill>
              </a:rPr>
              <a:t>risk appetite and risk tolerance</a:t>
            </a:r>
            <a:r>
              <a:rPr lang="en-GB"/>
              <a:t> of the organization</a:t>
            </a:r>
            <a:endParaRPr/>
          </a:p>
          <a:p>
            <a:pPr indent="0" lvl="0" marL="914400" rtl="0" algn="l">
              <a:spcBef>
                <a:spcPts val="1200"/>
              </a:spcBef>
              <a:spcAft>
                <a:spcPts val="0"/>
              </a:spcAft>
              <a:buNone/>
            </a:pPr>
            <a:r>
              <a:t/>
            </a:r>
            <a:endParaRPr/>
          </a:p>
          <a:p>
            <a:pPr indent="0" lvl="0" marL="457200" rtl="0" algn="l">
              <a:spcBef>
                <a:spcPts val="1200"/>
              </a:spcBef>
              <a:spcAft>
                <a:spcPts val="1200"/>
              </a:spcAft>
              <a:buNone/>
            </a:pPr>
            <a:r>
              <a:t/>
            </a:r>
            <a:endParaRPr/>
          </a:p>
        </p:txBody>
      </p:sp>
      <p:pic>
        <p:nvPicPr>
          <p:cNvPr id="68" name="Google Shape;68;p15"/>
          <p:cNvPicPr preferRelativeResize="0"/>
          <p:nvPr/>
        </p:nvPicPr>
        <p:blipFill>
          <a:blip r:embed="rId3">
            <a:alphaModFix/>
          </a:blip>
          <a:stretch>
            <a:fillRect/>
          </a:stretch>
        </p:blipFill>
        <p:spPr>
          <a:xfrm>
            <a:off x="5137475" y="1088625"/>
            <a:ext cx="3874500" cy="37815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idx="1" type="body"/>
          </p:nvPr>
        </p:nvSpPr>
        <p:spPr>
          <a:xfrm>
            <a:off x="310075" y="569475"/>
            <a:ext cx="4349100" cy="3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Risk is assessed by:</a:t>
            </a:r>
            <a:endParaRPr/>
          </a:p>
          <a:p>
            <a:pPr indent="-342900" lvl="0" marL="457200" rtl="0" algn="l">
              <a:spcBef>
                <a:spcPts val="1200"/>
              </a:spcBef>
              <a:spcAft>
                <a:spcPts val="0"/>
              </a:spcAft>
              <a:buSzPts val="1800"/>
              <a:buChar char="●"/>
            </a:pPr>
            <a:r>
              <a:rPr lang="en-GB"/>
              <a:t>How likely the risk will become an issue</a:t>
            </a:r>
            <a:endParaRPr/>
          </a:p>
          <a:p>
            <a:pPr indent="-342900" lvl="0" marL="457200" rtl="0" algn="l">
              <a:spcBef>
                <a:spcPts val="0"/>
              </a:spcBef>
              <a:spcAft>
                <a:spcPts val="0"/>
              </a:spcAft>
              <a:buSzPts val="1800"/>
              <a:buChar char="●"/>
            </a:pPr>
            <a:r>
              <a:rPr lang="en-GB"/>
              <a:t>How it impacts the organization in financial, reputational, or operational terms.</a:t>
            </a:r>
            <a:endParaRPr/>
          </a:p>
          <a:p>
            <a:pPr indent="0" lvl="0" marL="0" rtl="0" algn="l">
              <a:spcBef>
                <a:spcPts val="1200"/>
              </a:spcBef>
              <a:spcAft>
                <a:spcPts val="1200"/>
              </a:spcAft>
              <a:buNone/>
            </a:pPr>
            <a:r>
              <a:t/>
            </a:r>
            <a:endParaRPr/>
          </a:p>
        </p:txBody>
      </p:sp>
      <p:pic>
        <p:nvPicPr>
          <p:cNvPr id="74" name="Google Shape;74;p16"/>
          <p:cNvPicPr preferRelativeResize="0"/>
          <p:nvPr/>
        </p:nvPicPr>
        <p:blipFill>
          <a:blip r:embed="rId3">
            <a:alphaModFix/>
          </a:blip>
          <a:stretch>
            <a:fillRect/>
          </a:stretch>
        </p:blipFill>
        <p:spPr>
          <a:xfrm>
            <a:off x="4811575" y="478663"/>
            <a:ext cx="4180026" cy="41861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Steps in Risk Assessment</a:t>
            </a:r>
            <a:endParaRPr/>
          </a:p>
        </p:txBody>
      </p:sp>
      <p:sp>
        <p:nvSpPr>
          <p:cNvPr id="80" name="Google Shape;80;p17"/>
          <p:cNvSpPr txBox="1"/>
          <p:nvPr>
            <p:ph idx="1" type="body"/>
          </p:nvPr>
        </p:nvSpPr>
        <p:spPr>
          <a:xfrm>
            <a:off x="311700" y="1152475"/>
            <a:ext cx="7751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GB"/>
              <a:t>Collection of information- business and non-business environment. </a:t>
            </a:r>
            <a:endParaRPr/>
          </a:p>
          <a:p>
            <a:pPr indent="-342900" lvl="0" marL="457200" rtl="0" algn="l">
              <a:spcBef>
                <a:spcPts val="0"/>
              </a:spcBef>
              <a:spcAft>
                <a:spcPts val="0"/>
              </a:spcAft>
              <a:buSzPts val="1800"/>
              <a:buAutoNum type="arabicPeriod"/>
            </a:pPr>
            <a:r>
              <a:rPr lang="en-GB"/>
              <a:t>Identify threats that could either harm the company or help the company grow.</a:t>
            </a:r>
            <a:endParaRPr/>
          </a:p>
          <a:p>
            <a:pPr indent="-342900" lvl="0" marL="457200" rtl="0" algn="l">
              <a:spcBef>
                <a:spcPts val="0"/>
              </a:spcBef>
              <a:spcAft>
                <a:spcPts val="0"/>
              </a:spcAft>
              <a:buSzPts val="1800"/>
              <a:buAutoNum type="arabicPeriod"/>
            </a:pPr>
            <a:r>
              <a:rPr lang="en-GB"/>
              <a:t>Evaluate or assess risk based on the likelihood and impact of the risk (criticality-, risks closer to becoming an issue/opportunity.</a:t>
            </a:r>
            <a:endParaRPr/>
          </a:p>
          <a:p>
            <a:pPr indent="-342900" lvl="0" marL="457200" rtl="0" algn="l">
              <a:spcBef>
                <a:spcPts val="0"/>
              </a:spcBef>
              <a:spcAft>
                <a:spcPts val="0"/>
              </a:spcAft>
              <a:buSzPts val="1800"/>
              <a:buAutoNum type="arabicPeriod"/>
            </a:pPr>
            <a:r>
              <a:rPr lang="en-GB"/>
              <a:t>Investigate possible controls and priorities that will lessen the risk.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Steps in Risk Assessment</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5. </a:t>
            </a:r>
            <a:r>
              <a:rPr lang="en-GB"/>
              <a:t>Implement controls to  lessen the risk. </a:t>
            </a:r>
            <a:endParaRPr/>
          </a:p>
          <a:p>
            <a:pPr indent="0" lvl="0" marL="0" rtl="0" algn="l">
              <a:spcBef>
                <a:spcPts val="1200"/>
              </a:spcBef>
              <a:spcAft>
                <a:spcPts val="0"/>
              </a:spcAft>
              <a:buNone/>
            </a:pPr>
            <a:r>
              <a:rPr lang="en-GB"/>
              <a:t>6. Measure the controls for effectiveness through testing and enhancement.</a:t>
            </a:r>
            <a:endParaRPr/>
          </a:p>
          <a:p>
            <a:pPr indent="0" lvl="0" marL="0" rtl="0" algn="l">
              <a:spcBef>
                <a:spcPts val="1200"/>
              </a:spcBef>
              <a:spcAft>
                <a:spcPts val="0"/>
              </a:spcAft>
              <a:buNone/>
            </a:pPr>
            <a:r>
              <a:rPr lang="en-GB"/>
              <a:t>7. Document mitigation measures to lessen the risk from becoming an issue, or increase the opportunity of the risk</a:t>
            </a:r>
            <a:endParaRPr/>
          </a:p>
          <a:p>
            <a:pPr indent="0" lvl="0" marL="0" rtl="0" algn="l">
              <a:spcBef>
                <a:spcPts val="1200"/>
              </a:spcBef>
              <a:spcAft>
                <a:spcPts val="1200"/>
              </a:spcAft>
              <a:buNone/>
            </a:pPr>
            <a:r>
              <a:rPr lang="en-GB"/>
              <a:t>8. Review and repair as needed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p:nvPr/>
        </p:nvSpPr>
        <p:spPr>
          <a:xfrm>
            <a:off x="818439" y="1901050"/>
            <a:ext cx="3351575" cy="1219973"/>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KPIs</a:t>
            </a:r>
          </a:p>
        </p:txBody>
      </p:sp>
      <p:sp>
        <p:nvSpPr>
          <p:cNvPr id="92" name="Google Shape;92;p19"/>
          <p:cNvSpPr/>
          <p:nvPr/>
        </p:nvSpPr>
        <p:spPr>
          <a:xfrm>
            <a:off x="5014339" y="1901050"/>
            <a:ext cx="3443743" cy="1219973"/>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KRIs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Importance of KRI's</a:t>
            </a:r>
            <a:endParaRPr/>
          </a:p>
        </p:txBody>
      </p:sp>
      <p:sp>
        <p:nvSpPr>
          <p:cNvPr id="98" name="Google Shape;98;p20"/>
          <p:cNvSpPr txBox="1"/>
          <p:nvPr>
            <p:ph idx="1" type="body"/>
          </p:nvPr>
        </p:nvSpPr>
        <p:spPr>
          <a:xfrm>
            <a:off x="311700" y="1152475"/>
            <a:ext cx="43191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a:t>
            </a:r>
            <a:r>
              <a:rPr lang="en-GB"/>
              <a:t>redict potential high risk areas to enable timely action.</a:t>
            </a:r>
            <a:endParaRPr/>
          </a:p>
          <a:p>
            <a:pPr indent="-342900" lvl="0" marL="457200" rtl="0" algn="l">
              <a:spcBef>
                <a:spcPts val="0"/>
              </a:spcBef>
              <a:spcAft>
                <a:spcPts val="0"/>
              </a:spcAft>
              <a:buSzPts val="1800"/>
              <a:buChar char="●"/>
            </a:pPr>
            <a:r>
              <a:rPr lang="en-GB"/>
              <a:t>Identify current risk exposure and emerging risk trends</a:t>
            </a:r>
            <a:endParaRPr/>
          </a:p>
          <a:p>
            <a:pPr indent="-342900" lvl="0" marL="457200" rtl="0" algn="l">
              <a:spcBef>
                <a:spcPts val="0"/>
              </a:spcBef>
              <a:spcAft>
                <a:spcPts val="0"/>
              </a:spcAft>
              <a:buSzPts val="1800"/>
              <a:buChar char="●"/>
            </a:pPr>
            <a:r>
              <a:rPr lang="en-GB"/>
              <a:t>Highlight control weaknesses and allow for the strengthening of poor controls</a:t>
            </a:r>
            <a:endParaRPr/>
          </a:p>
          <a:p>
            <a:pPr indent="-342900" lvl="0" marL="457200" rtl="0" algn="l">
              <a:spcBef>
                <a:spcPts val="0"/>
              </a:spcBef>
              <a:spcAft>
                <a:spcPts val="0"/>
              </a:spcAft>
              <a:buSzPts val="1800"/>
              <a:buChar char="●"/>
            </a:pPr>
            <a:r>
              <a:rPr lang="en-GB"/>
              <a:t>Facilitate the risk reporting and escalation process</a:t>
            </a:r>
            <a:endParaRPr/>
          </a:p>
        </p:txBody>
      </p:sp>
      <p:pic>
        <p:nvPicPr>
          <p:cNvPr id="99" name="Google Shape;99;p20"/>
          <p:cNvPicPr preferRelativeResize="0"/>
          <p:nvPr/>
        </p:nvPicPr>
        <p:blipFill>
          <a:blip r:embed="rId3">
            <a:alphaModFix/>
          </a:blip>
          <a:stretch>
            <a:fillRect/>
          </a:stretch>
        </p:blipFill>
        <p:spPr>
          <a:xfrm>
            <a:off x="4920500" y="842725"/>
            <a:ext cx="3866771" cy="38209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Effective KRIs</a:t>
            </a:r>
            <a:endParaRPr/>
          </a:p>
        </p:txBody>
      </p:sp>
      <p:sp>
        <p:nvSpPr>
          <p:cNvPr id="105" name="Google Shape;105;p21"/>
          <p:cNvSpPr txBox="1"/>
          <p:nvPr>
            <p:ph idx="1" type="body"/>
          </p:nvPr>
        </p:nvSpPr>
        <p:spPr>
          <a:xfrm>
            <a:off x="667800" y="1580250"/>
            <a:ext cx="41742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b="1" lang="en-GB" sz="2200"/>
              <a:t>Measurable</a:t>
            </a:r>
            <a:r>
              <a:rPr lang="en-GB" sz="2200"/>
              <a:t> </a:t>
            </a:r>
            <a:endParaRPr sz="2200"/>
          </a:p>
          <a:p>
            <a:pPr indent="-368300" lvl="0" marL="457200" rtl="0" algn="l">
              <a:spcBef>
                <a:spcPts val="0"/>
              </a:spcBef>
              <a:spcAft>
                <a:spcPts val="0"/>
              </a:spcAft>
              <a:buSzPts val="2200"/>
              <a:buChar char="●"/>
            </a:pPr>
            <a:r>
              <a:rPr b="1" lang="en-GB" sz="2200"/>
              <a:t>Predictable</a:t>
            </a:r>
            <a:r>
              <a:rPr lang="en-GB" sz="2200"/>
              <a:t> </a:t>
            </a:r>
            <a:endParaRPr sz="2200"/>
          </a:p>
          <a:p>
            <a:pPr indent="-368300" lvl="0" marL="457200" rtl="0" algn="l">
              <a:spcBef>
                <a:spcPts val="0"/>
              </a:spcBef>
              <a:spcAft>
                <a:spcPts val="0"/>
              </a:spcAft>
              <a:buSzPts val="2200"/>
              <a:buChar char="●"/>
            </a:pPr>
            <a:r>
              <a:rPr b="1" lang="en-GB" sz="2200"/>
              <a:t>Comparable</a:t>
            </a:r>
            <a:r>
              <a:rPr lang="en-GB" sz="2200"/>
              <a:t> </a:t>
            </a:r>
            <a:endParaRPr sz="2200"/>
          </a:p>
          <a:p>
            <a:pPr indent="-368300" lvl="0" marL="457200" rtl="0" algn="l">
              <a:spcBef>
                <a:spcPts val="0"/>
              </a:spcBef>
              <a:spcAft>
                <a:spcPts val="0"/>
              </a:spcAft>
              <a:buSzPts val="2200"/>
              <a:buChar char="●"/>
            </a:pPr>
            <a:r>
              <a:rPr b="1" lang="en-GB" sz="2200"/>
              <a:t>Informational </a:t>
            </a:r>
            <a:endParaRPr sz="2200"/>
          </a:p>
        </p:txBody>
      </p:sp>
      <p:pic>
        <p:nvPicPr>
          <p:cNvPr id="106" name="Google Shape;106;p21"/>
          <p:cNvPicPr preferRelativeResize="0"/>
          <p:nvPr/>
        </p:nvPicPr>
        <p:blipFill>
          <a:blip r:embed="rId3">
            <a:alphaModFix/>
          </a:blip>
          <a:stretch>
            <a:fillRect/>
          </a:stretch>
        </p:blipFill>
        <p:spPr>
          <a:xfrm>
            <a:off x="4353125" y="844200"/>
            <a:ext cx="3820977" cy="38209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